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70" r:id="rId2"/>
    <p:sldId id="272" r:id="rId3"/>
    <p:sldId id="273" r:id="rId4"/>
    <p:sldId id="282" r:id="rId5"/>
    <p:sldId id="281" r:id="rId6"/>
    <p:sldId id="274" r:id="rId7"/>
    <p:sldId id="283" r:id="rId8"/>
    <p:sldId id="275" r:id="rId9"/>
    <p:sldId id="276" r:id="rId10"/>
    <p:sldId id="285" r:id="rId11"/>
    <p:sldId id="286" r:id="rId12"/>
    <p:sldId id="287" r:id="rId13"/>
    <p:sldId id="284" r:id="rId14"/>
    <p:sldId id="277" r:id="rId15"/>
    <p:sldId id="278" r:id="rId16"/>
    <p:sldId id="279" r:id="rId17"/>
    <p:sldId id="280" r:id="rId18"/>
    <p:sldId id="262" r:id="rId19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1" autoAdjust="0"/>
    <p:restoredTop sz="98563" autoAdjust="0"/>
  </p:normalViewPr>
  <p:slideViewPr>
    <p:cSldViewPr snapToGrid="0">
      <p:cViewPr>
        <p:scale>
          <a:sx n="121" d="100"/>
          <a:sy n="121" d="100"/>
        </p:scale>
        <p:origin x="-1184" y="-720"/>
      </p:cViewPr>
      <p:guideLst>
        <p:guide orient="horz" pos="2160"/>
        <p:guide orient="horz" pos="2159"/>
        <p:guide pos="2880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22/09/16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3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Tell the uGrow proposition story, explain medical challenges,</a:t>
            </a:r>
            <a:r>
              <a:rPr lang="en-US" baseline="0" dirty="0" smtClean="0"/>
              <a:t> explain drive for quality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M: Add uGrow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Some screen shots</a:t>
            </a:r>
            <a:r>
              <a:rPr lang="en-US" baseline="0" dirty="0" smtClean="0"/>
              <a:t> of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42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Herfs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Gherkin Feature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F123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US456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b="1" dirty="0">
                <a:solidFill>
                  <a:srgbClr val="000080"/>
                </a:solidFill>
              </a:rPr>
              <a:t>Feature: </a:t>
            </a:r>
            <a:r>
              <a:rPr lang="en-US" dirty="0"/>
              <a:t>[</a:t>
            </a:r>
            <a:r>
              <a:rPr lang="en-US" dirty="0" smtClean="0"/>
              <a:t>F123]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solidFill>
                  <a:srgbClr val="000080"/>
                </a:solidFill>
              </a:rPr>
              <a:t>Scenario: </a:t>
            </a:r>
            <a:r>
              <a:rPr lang="en-US" dirty="0" smtClean="0"/>
              <a:t>TC789: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Given </a:t>
            </a:r>
            <a:r>
              <a:rPr lang="en-US" dirty="0"/>
              <a:t>I am logged in with a clean user account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When </a:t>
            </a:r>
            <a:r>
              <a:rPr lang="en-US" dirty="0"/>
              <a:t>I am on the </a:t>
            </a:r>
            <a:r>
              <a:rPr lang="en-US" b="1" dirty="0">
                <a:solidFill>
                  <a:srgbClr val="297BDE"/>
                </a:solidFill>
              </a:rPr>
              <a:t>consents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switch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switch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touch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wait until I see the </a:t>
            </a:r>
            <a:r>
              <a:rPr lang="en-US" b="1" dirty="0" err="1">
                <a:solidFill>
                  <a:srgbClr val="297BDE"/>
                </a:solidFill>
              </a:rPr>
              <a:t>userprofile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Then </a:t>
            </a:r>
            <a:r>
              <a:rPr lang="en-US" dirty="0"/>
              <a:t>the consents were stored in the </a:t>
            </a:r>
            <a:r>
              <a:rPr lang="en-US" dirty="0" smtClean="0"/>
              <a:t>backend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78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76000" y="1577590"/>
            <a:ext cx="11431780" cy="4650409"/>
          </a:xfrm>
        </p:spPr>
        <p:txBody>
          <a:bodyPr/>
          <a:lstStyle/>
          <a:p>
            <a:pPr marL="0" indent="0">
              <a:buNone/>
            </a:pPr>
            <a:r>
              <a:rPr lang="en-US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^the consents were stored in the backend$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.wait_for_stored_consents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</a:p>
          <a:p>
            <a:pPr marL="0" indent="0">
              <a:buNone/>
            </a:pPr>
            <a:endParaRPr lang="en-US" b="1" noProof="1" smtClean="0">
              <a:solidFill>
                <a:srgbClr val="00008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&lt;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Backend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def self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wait_for_stored_consents</a:t>
            </a:r>
            <a:b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WaitUtil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.wait_for_condition(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'Has consents in the backend'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:timeout_sec 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DATA_SERVICE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/some/endpoint"</a:t>
            </a:r>
            <a:b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i="1" noProof="1" smtClean="0">
                <a:latin typeface="Consolas" charset="0"/>
                <a:ea typeface="Consolas" charset="0"/>
                <a:cs typeface="Consolas" charset="0"/>
              </a:rPr>
              <a:t>get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.parse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valid_consents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are_consents_valid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valid_consents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"Expected all consents accepted on the backend, found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]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66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5021" y="241422"/>
            <a:ext cx="8093792" cy="6518446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r>
              <a:rPr lang="en-US" sz="1400" b="1" dirty="0" smtClean="0"/>
              <a:t>context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@"given the baby profile has not been adjusted locally"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</a:t>
            </a:r>
            <a:r>
              <a:rPr lang="en-US" sz="1400" dirty="0" err="1"/>
              <a:t>syncState.</a:t>
            </a:r>
            <a:r>
              <a:rPr lang="en-US" sz="1400" dirty="0" err="1"/>
              <a:t>stage</a:t>
            </a:r>
            <a:r>
              <a:rPr lang="en-US" sz="1400" dirty="0"/>
              <a:t>) </a:t>
            </a:r>
            <a:r>
              <a:rPr lang="en-US" sz="1400" dirty="0" err="1"/>
              <a:t>willReturnUnsignedInteger:</a:t>
            </a:r>
            <a:r>
              <a:rPr lang="en-US" sz="1400" b="1" i="1" dirty="0" err="1">
                <a:solidFill>
                  <a:srgbClr val="AF6200"/>
                </a:solidFill>
              </a:rPr>
              <a:t>SyncStateSynced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([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 </a:t>
            </a:r>
            <a:r>
              <a:rPr lang="en-US" sz="1400" dirty="0" err="1"/>
              <a:t>parse: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]) </a:t>
            </a:r>
            <a:r>
              <a:rPr lang="en-US" sz="1400" dirty="0" err="1"/>
              <a:t>willReturnBool:</a:t>
            </a:r>
            <a:r>
              <a:rPr lang="en-US" sz="1400" b="1" dirty="0" err="1">
                <a:solidFill>
                  <a:srgbClr val="AF6200"/>
                </a:solidFill>
              </a:rPr>
              <a:t>YES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synchronizing"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[subject </a:t>
            </a:r>
            <a:r>
              <a:rPr lang="en-US" sz="1400" dirty="0" err="1"/>
              <a:t>synchronize: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b="1" dirty="0" err="1">
                <a:solidFill>
                  <a:schemeClr val="accent4">
                    <a:lumMod val="75000"/>
                  </a:schemeClr>
                </a:solidFill>
              </a:rPr>
              <a:t>nil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@"downloads the user's baby profile from the backend"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babyProfileConnection</a:t>
            </a:r>
            <a:r>
              <a:rPr lang="en-US" sz="1400" dirty="0"/>
              <a:t>) </a:t>
            </a:r>
            <a:r>
              <a:rPr lang="en-US" sz="1400" dirty="0" err="1"/>
              <a:t>downloadBabyProfileForUser: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baby profile download finishes successfully"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   </a:t>
            </a:r>
            <a:r>
              <a:rPr lang="en-US" sz="1400" dirty="0" err="1"/>
              <a:t>fakeBabyProfileDownloadResponseWithSuccess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AF6200"/>
                </a:solidFill>
              </a:rPr>
              <a:t>YES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chemeClr val="accent2"/>
                </a:solidFill>
              </a:rPr>
              <a:t>@"parses the baby profile"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) </a:t>
            </a:r>
            <a:r>
              <a:rPr lang="en-US" sz="1400" dirty="0" err="1"/>
              <a:t>parse:</a:t>
            </a:r>
            <a:r>
              <a:rPr lang="en-US" sz="1400" dirty="0" err="1"/>
              <a:t>response.</a:t>
            </a:r>
            <a:r>
              <a:rPr lang="en-US" sz="1400" dirty="0" err="1"/>
              <a:t>body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@"saves and updates the state"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chemeClr val="accent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babyProfileStorage</a:t>
            </a:r>
            <a:r>
              <a:rPr lang="en-US" sz="1400" dirty="0"/>
              <a:t>) </a:t>
            </a:r>
            <a:r>
              <a:rPr lang="en-US" sz="1400" dirty="0" err="1"/>
              <a:t>saveAndUpdateBabyProfileState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});</a:t>
            </a: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5379" y="493346"/>
            <a:ext cx="398698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Descriptive micro tests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45223" y="2130828"/>
            <a:ext cx="15840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Specta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Expecta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OCMockito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45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</a:t>
            </a:r>
            <a:r>
              <a:rPr lang="en-US" strike="sngStrike" dirty="0" smtClean="0">
                <a:solidFill>
                  <a:schemeClr val="bg2">
                    <a:lumMod val="50000"/>
                  </a:schemeClr>
                </a:solidFill>
              </a:rPr>
              <a:t>do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800000"/>
                </a:solidFill>
              </a:rPr>
              <a:t>did</a:t>
            </a:r>
            <a:r>
              <a:rPr lang="en-US" dirty="0" smtClean="0"/>
              <a:t>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How we now think we should do it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Demo Time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015" y="501007"/>
            <a:ext cx="10980000" cy="9829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80897" y="2435231"/>
            <a:ext cx="6082705" cy="2791933"/>
            <a:chOff x="2980897" y="1522018"/>
            <a:chExt cx="6082705" cy="2791933"/>
          </a:xfrm>
        </p:grpSpPr>
        <p:grpSp>
          <p:nvGrpSpPr>
            <p:cNvPr id="10" name="Group 9"/>
            <p:cNvGrpSpPr/>
            <p:nvPr/>
          </p:nvGrpSpPr>
          <p:grpSpPr>
            <a:xfrm>
              <a:off x="2980897" y="1522018"/>
              <a:ext cx="6082705" cy="2791933"/>
              <a:chOff x="2823455" y="1668971"/>
              <a:chExt cx="6082705" cy="2791933"/>
            </a:xfrm>
          </p:grpSpPr>
          <p:pic>
            <p:nvPicPr>
              <p:cNvPr id="4" name="Picture 3" descr="AAEAAQAAAAAAAAduAAAAJDNmZTAwNWJiLWI3YmEtNGMxYi04NmU4LWFjNTJmNjUwYTcwYQ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28584" y="1668971"/>
                <a:ext cx="2160000" cy="21600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2823455" y="3999239"/>
                <a:ext cx="33587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Maarten</a:t>
                </a:r>
                <a:r>
                  <a:rPr lang="en-US" dirty="0"/>
                  <a:t> </a:t>
                </a:r>
                <a:r>
                  <a:rPr lang="en-US" dirty="0" smtClean="0"/>
                  <a:t>van der Velden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313619" y="3994189"/>
                <a:ext cx="25925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Jean Herfs</a:t>
                </a:r>
                <a:endParaRPr lang="en-US" dirty="0"/>
              </a:p>
            </p:txBody>
          </p:sp>
        </p:grpSp>
        <p:pic>
          <p:nvPicPr>
            <p:cNvPr id="12" name="Picture 11" descr="IMG_0018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611" y="1522020"/>
              <a:ext cx="2160000" cy="216000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4" name="TextBox 13"/>
          <p:cNvSpPr txBox="1"/>
          <p:nvPr/>
        </p:nvSpPr>
        <p:spPr>
          <a:xfrm>
            <a:off x="498772" y="2201087"/>
            <a:ext cx="2316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2" y="2900751"/>
            <a:ext cx="1459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Data Mining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772" y="1501423"/>
            <a:ext cx="1925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Computer Vision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772" y="3600415"/>
            <a:ext cx="978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</a:rPr>
              <a:t>MatLab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81478" y="830427"/>
            <a:ext cx="5368962" cy="955011"/>
            <a:chOff x="3517435" y="5590478"/>
            <a:chExt cx="5368962" cy="955011"/>
          </a:xfrm>
        </p:grpSpPr>
        <p:sp>
          <p:nvSpPr>
            <p:cNvPr id="37" name="TextBox 36"/>
            <p:cNvSpPr txBox="1"/>
            <p:nvPr/>
          </p:nvSpPr>
          <p:spPr>
            <a:xfrm>
              <a:off x="6117802" y="5590478"/>
              <a:ext cx="730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BDD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82185" y="6083824"/>
              <a:ext cx="8020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Agile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517435" y="6083824"/>
              <a:ext cx="1592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Clean Code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28831" y="5590478"/>
              <a:ext cx="50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XP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15308" y="6083824"/>
              <a:ext cx="9710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Scrum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65239" y="5621255"/>
              <a:ext cx="713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TDD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98772" y="4300079"/>
            <a:ext cx="1118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Calabash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15343" y="5611472"/>
            <a:ext cx="7682408" cy="1012941"/>
            <a:chOff x="1901033" y="5600975"/>
            <a:chExt cx="7682408" cy="1012941"/>
          </a:xfrm>
        </p:grpSpPr>
        <p:grpSp>
          <p:nvGrpSpPr>
            <p:cNvPr id="35" name="Group 34"/>
            <p:cNvGrpSpPr/>
            <p:nvPr/>
          </p:nvGrpSpPr>
          <p:grpSpPr>
            <a:xfrm>
              <a:off x="1901033" y="5600975"/>
              <a:ext cx="4980084" cy="955011"/>
              <a:chOff x="3517435" y="5590478"/>
              <a:chExt cx="4980084" cy="95501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053143" y="5590478"/>
                <a:ext cx="7166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65000"/>
                      </a:schemeClr>
                    </a:solidFill>
                  </a:rPr>
                  <a:t>Java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111227" y="6083824"/>
                <a:ext cx="60049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iOS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517435" y="6083824"/>
                <a:ext cx="16290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Objective-C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928831" y="5590478"/>
                <a:ext cx="80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Swift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7915308" y="6083824"/>
                <a:ext cx="5822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7F7F7F"/>
                    </a:solidFill>
                  </a:rPr>
                  <a:t>IoT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965239" y="5621255"/>
                <a:ext cx="4823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>
                        <a:lumMod val="65000"/>
                      </a:schemeClr>
                    </a:solidFill>
                  </a:rPr>
                  <a:t>UX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8134707" y="6152251"/>
              <a:ext cx="1148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C# .NET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34244" y="5647696"/>
              <a:ext cx="1749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Connectivity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7816" y="1585176"/>
            <a:ext cx="2625425" cy="3723520"/>
            <a:chOff x="9275831" y="1837097"/>
            <a:chExt cx="2625425" cy="3723520"/>
          </a:xfrm>
        </p:grpSpPr>
        <p:sp>
          <p:nvSpPr>
            <p:cNvPr id="21" name="TextBox 20"/>
            <p:cNvSpPr txBox="1"/>
            <p:nvPr/>
          </p:nvSpPr>
          <p:spPr>
            <a:xfrm>
              <a:off x="10796430" y="2501779"/>
              <a:ext cx="10208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Android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275831" y="3166461"/>
              <a:ext cx="2541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Reactive Programming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757169" y="1837097"/>
              <a:ext cx="21440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Web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623304" y="4495825"/>
              <a:ext cx="105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>
                      <a:lumMod val="65000"/>
                    </a:schemeClr>
                  </a:solidFill>
                </a:rPr>
                <a:t>Xamarin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07992" y="3831143"/>
              <a:ext cx="1222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Bluetooth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25518" y="5160507"/>
              <a:ext cx="18822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Interface Design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41250" y="4999742"/>
            <a:ext cx="2046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7F7F7F"/>
                </a:solidFill>
              </a:rPr>
              <a:t>Machine Learning</a:t>
            </a: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</a:t>
            </a:r>
            <a:r>
              <a:rPr lang="en-US" dirty="0" err="1" smtClean="0"/>
              <a:t>HealthTech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2165344"/>
            <a:ext cx="92900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9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Connected Digital Platforms &amp; Propositions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566" t="10661" r="13168" b="16073"/>
          <a:stretch/>
        </p:blipFill>
        <p:spPr>
          <a:xfrm>
            <a:off x="6925130" y="2130282"/>
            <a:ext cx="4832972" cy="3372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7" y="1658476"/>
            <a:ext cx="6416407" cy="444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1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3" y="2052475"/>
            <a:ext cx="9810777" cy="1620375"/>
          </a:xfrm>
        </p:spPr>
        <p:txBody>
          <a:bodyPr/>
          <a:lstStyle/>
          <a:p>
            <a:r>
              <a:rPr lang="en-US" dirty="0" smtClean="0"/>
              <a:t>Why Behavior Driven Development?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915266"/>
            <a:ext cx="10639970" cy="227778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i="1" dirty="0" smtClean="0"/>
              <a:t>TDD + way of thinking + more descriptive</a:t>
            </a:r>
          </a:p>
          <a:p>
            <a:r>
              <a:rPr lang="en-US" sz="4400" i="1" dirty="0" smtClean="0"/>
              <a:t>Feature level verification &amp; traceability</a:t>
            </a:r>
          </a:p>
          <a:p>
            <a:r>
              <a:rPr lang="en-US" sz="4400" i="1" dirty="0" smtClean="0"/>
              <a:t>More fun</a:t>
            </a:r>
          </a:p>
          <a:p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9611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638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492</TotalTime>
  <Words>422</Words>
  <Application>Microsoft Macintosh PowerPoint</Application>
  <PresentationFormat>Custom</PresentationFormat>
  <Paragraphs>100</Paragraphs>
  <Slides>18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Jean Herfs</cp:lastModifiedBy>
  <cp:revision>32</cp:revision>
  <dcterms:created xsi:type="dcterms:W3CDTF">2016-09-15T08:46:13Z</dcterms:created>
  <dcterms:modified xsi:type="dcterms:W3CDTF">2016-09-22T13:44:26Z</dcterms:modified>
</cp:coreProperties>
</file>